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83" r:id="rId3"/>
    <p:sldId id="285" r:id="rId4"/>
    <p:sldId id="257" r:id="rId5"/>
    <p:sldId id="261" r:id="rId6"/>
    <p:sldId id="264" r:id="rId7"/>
    <p:sldId id="287" r:id="rId8"/>
    <p:sldId id="265" r:id="rId9"/>
    <p:sldId id="286" r:id="rId10"/>
    <p:sldId id="263" r:id="rId11"/>
    <p:sldId id="258" r:id="rId12"/>
    <p:sldId id="259" r:id="rId13"/>
    <p:sldId id="284" r:id="rId14"/>
    <p:sldId id="262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CEF"/>
          </a:solidFill>
        </a:fill>
      </a:tcStyle>
    </a:wholeTbl>
    <a:band2H>
      <a:tcTxStyle/>
      <a:tcStyle>
        <a:tcBdr/>
        <a:fill>
          <a:solidFill>
            <a:srgbClr val="EFF5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1619250" y="1125537"/>
            <a:ext cx="28575" cy="5732463"/>
          </a:xfrm>
          <a:prstGeom prst="rect">
            <a:avLst/>
          </a:prstGeom>
          <a:solidFill>
            <a:srgbClr val="0039A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sp>
        <p:nvSpPr>
          <p:cNvPr id="22" name="Rectangle"/>
          <p:cNvSpPr/>
          <p:nvPr/>
        </p:nvSpPr>
        <p:spPr>
          <a:xfrm>
            <a:off x="1981200" y="1987550"/>
            <a:ext cx="36513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1763712" y="2708275"/>
            <a:ext cx="7380288" cy="73026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-1" y="0"/>
            <a:ext cx="9144002" cy="1125538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1" y="1125537"/>
            <a:ext cx="9144002" cy="17463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1619250" y="549275"/>
            <a:ext cx="28575" cy="5762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pic>
        <p:nvPicPr>
          <p:cNvPr id="27" name="MK Logo (2).png" descr="MK Logo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61937"/>
            <a:ext cx="1155700" cy="647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oup"/>
          <p:cNvGrpSpPr/>
          <p:nvPr/>
        </p:nvGrpSpPr>
        <p:grpSpPr>
          <a:xfrm>
            <a:off x="1774824" y="104774"/>
            <a:ext cx="7167338" cy="843545"/>
            <a:chOff x="0" y="0"/>
            <a:chExt cx="7167336" cy="843543"/>
          </a:xfrm>
        </p:grpSpPr>
        <p:sp>
          <p:nvSpPr>
            <p:cNvPr id="28" name="COMPUTER ORGANIZATION AND DESIGN"/>
            <p:cNvSpPr txBox="1"/>
            <p:nvPr/>
          </p:nvSpPr>
          <p:spPr>
            <a:xfrm>
              <a:off x="0" y="0"/>
              <a:ext cx="7167337" cy="46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3000" b="1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r>
                <a:t>COMPUTER ORGANIZATION AND DESIGN</a:t>
              </a:r>
            </a:p>
          </p:txBody>
        </p:sp>
        <p:sp>
          <p:nvSpPr>
            <p:cNvPr id="29" name="The Hardware/Software Interface"/>
            <p:cNvSpPr txBox="1"/>
            <p:nvPr/>
          </p:nvSpPr>
          <p:spPr>
            <a:xfrm>
              <a:off x="1069974" y="468312"/>
              <a:ext cx="3845308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The Hardware/Software Interface</a:t>
              </a: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8004175" y="93662"/>
            <a:ext cx="935038" cy="948691"/>
            <a:chOff x="0" y="0"/>
            <a:chExt cx="935037" cy="948690"/>
          </a:xfrm>
        </p:grpSpPr>
        <p:sp>
          <p:nvSpPr>
            <p:cNvPr id="31" name="Star"/>
            <p:cNvSpPr/>
            <p:nvPr/>
          </p:nvSpPr>
          <p:spPr>
            <a:xfrm>
              <a:off x="0" y="0"/>
              <a:ext cx="935038" cy="935038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1800"/>
              </a:pPr>
              <a:endParaRPr/>
            </a:p>
          </p:txBody>
        </p:sp>
        <p:sp>
          <p:nvSpPr>
            <p:cNvPr id="32" name="5th"/>
            <p:cNvSpPr txBox="1"/>
            <p:nvPr/>
          </p:nvSpPr>
          <p:spPr>
            <a:xfrm>
              <a:off x="155574" y="146050"/>
              <a:ext cx="641351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>
                <a:defRPr sz="20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5</a:t>
              </a:r>
              <a:r>
                <a:rPr baseline="30000"/>
                <a:t>th</a:t>
              </a:r>
            </a:p>
          </p:txBody>
        </p:sp>
        <p:sp>
          <p:nvSpPr>
            <p:cNvPr id="33" name="Edition"/>
            <p:cNvSpPr txBox="1"/>
            <p:nvPr/>
          </p:nvSpPr>
          <p:spPr>
            <a:xfrm>
              <a:off x="107949" y="400050"/>
              <a:ext cx="731839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Edition</a:t>
              </a:r>
            </a:p>
          </p:txBody>
        </p:sp>
      </p:grp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4"/>
          <p:cNvSpPr/>
          <p:nvPr/>
        </p:nvSpPr>
        <p:spPr>
          <a:xfrm>
            <a:off x="344488" y="838200"/>
            <a:ext cx="8456612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45719" rIns="45719"/>
          <a:lstStyle/>
          <a:p>
            <a:pPr algn="l">
              <a:defRPr sz="2400"/>
            </a:pPr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20113" y="6310312"/>
            <a:ext cx="406401" cy="418853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>
              <a:defRPr sz="24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7620000" cy="609600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382000" cy="4114800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>
            <a:lvl1pPr>
              <a:buClrTx/>
              <a:buSzPct val="100000"/>
              <a:buChar char="•"/>
              <a:defRPr b="1"/>
            </a:lvl1pPr>
            <a:lvl2pPr>
              <a:buClrTx/>
              <a:buSzPct val="100000"/>
              <a:buChar char="–"/>
              <a:defRPr b="1"/>
            </a:lvl2pPr>
            <a:lvl3pPr>
              <a:buClrTx/>
              <a:buSzPct val="100000"/>
              <a:buChar char="•"/>
              <a:defRPr b="1"/>
            </a:lvl3pPr>
            <a:lvl4pPr>
              <a:buClrTx/>
              <a:buSzPct val="100000"/>
              <a:buChar char="–"/>
              <a:defRPr b="1"/>
            </a:lvl4pPr>
            <a:lvl5pPr marL="2194560" indent="-365760">
              <a:buClrTx/>
              <a:buSzPct val="100000"/>
              <a:buChar char="•"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468312" y="260350"/>
            <a:ext cx="36514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sp>
        <p:nvSpPr>
          <p:cNvPr id="3" name="Rectangle"/>
          <p:cNvSpPr/>
          <p:nvPr/>
        </p:nvSpPr>
        <p:spPr>
          <a:xfrm>
            <a:off x="250825" y="981075"/>
            <a:ext cx="8569325" cy="714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pic>
        <p:nvPicPr>
          <p:cNvPr id="4" name="MK Logo.jpg" descr="MK 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70625"/>
            <a:ext cx="1619250" cy="5905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6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55" name="f04-25-P374493" descr="f04-25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2420937"/>
            <a:ext cx="4484688" cy="357981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Pipelining Analogy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Pipelining Analogy</a:t>
            </a:r>
          </a:p>
        </p:txBody>
      </p:sp>
      <p:sp>
        <p:nvSpPr>
          <p:cNvPr id="57" name="Pipelined laundry: overlapping execution…"/>
          <p:cNvSpPr txBox="1">
            <a:spLocks noGrp="1"/>
          </p:cNvSpPr>
          <p:nvPr>
            <p:ph type="body" sz="quarter" idx="4294967295"/>
          </p:nvPr>
        </p:nvSpPr>
        <p:spPr>
          <a:xfrm>
            <a:off x="684212" y="1125537"/>
            <a:ext cx="8270876" cy="1228726"/>
          </a:xfrm>
          <a:prstGeom prst="rect">
            <a:avLst/>
          </a:prstGeom>
        </p:spPr>
        <p:txBody>
          <a:bodyPr>
            <a:normAutofit/>
          </a:bodyPr>
          <a:lstStyle>
            <a:lvl2pPr marL="742950" indent="-285750">
              <a:spcBef>
                <a:spcPts val="0"/>
              </a:spcBef>
              <a:buClr>
                <a:srgbClr val="91AFBF"/>
              </a:buClr>
              <a:defRPr sz="2800"/>
            </a:lvl2pPr>
          </a:lstStyle>
          <a:p>
            <a:r>
              <a:t>Pipelined laundry: overlapping execution</a:t>
            </a:r>
          </a:p>
          <a:p>
            <a:pPr lvl="1"/>
            <a:r>
              <a:t>Parallelism improves performance</a:t>
            </a:r>
          </a:p>
        </p:txBody>
      </p:sp>
      <p:sp>
        <p:nvSpPr>
          <p:cNvPr id="58" name="§4.5 An Overview of Pipelining"/>
          <p:cNvSpPr txBox="1"/>
          <p:nvPr/>
        </p:nvSpPr>
        <p:spPr>
          <a:xfrm rot="5400000">
            <a:off x="7366293" y="1427044"/>
            <a:ext cx="3204752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1800">
                <a:solidFill>
                  <a:srgbClr val="ECEAAC"/>
                </a:solidFill>
              </a:defRPr>
            </a:lvl1pPr>
          </a:lstStyle>
          <a:p>
            <a:r>
              <a:t>§4.5 An Overview of Pipelining</a:t>
            </a:r>
          </a:p>
        </p:txBody>
      </p:sp>
      <p:sp>
        <p:nvSpPr>
          <p:cNvPr id="59" name="Four loads:…"/>
          <p:cNvSpPr txBox="1"/>
          <p:nvPr/>
        </p:nvSpPr>
        <p:spPr>
          <a:xfrm>
            <a:off x="5292725" y="2708275"/>
            <a:ext cx="3735388" cy="300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 algn="l">
              <a:spcBef>
                <a:spcPts val="600"/>
              </a:spcBef>
              <a:buClr>
                <a:srgbClr val="ECEAAC"/>
              </a:buClr>
              <a:buSzPct val="60000"/>
              <a:buChar char="■"/>
              <a:defRPr sz="2800"/>
            </a:pPr>
            <a:r>
              <a:rPr dirty="0"/>
              <a:t>Four loads:</a:t>
            </a:r>
          </a:p>
          <a:p>
            <a:pPr marL="742950" lvl="1" indent="-285750" algn="l">
              <a:spcBef>
                <a:spcPts val="500"/>
              </a:spcBef>
              <a:buClr>
                <a:srgbClr val="91AFBF"/>
              </a:buClr>
              <a:buSzPct val="55000"/>
              <a:buChar char="■"/>
              <a:defRPr sz="2400"/>
            </a:pPr>
            <a:r>
              <a:rPr dirty="0"/>
              <a:t>Speedup</a:t>
            </a:r>
            <a:br>
              <a:rPr dirty="0"/>
            </a:br>
            <a:r>
              <a:rPr dirty="0"/>
              <a:t>= 8/3.5 = 2.3</a:t>
            </a:r>
          </a:p>
          <a:p>
            <a:pPr marL="342900" indent="-342900" algn="l">
              <a:spcBef>
                <a:spcPts val="600"/>
              </a:spcBef>
              <a:buClr>
                <a:srgbClr val="ECEAAC"/>
              </a:buClr>
              <a:buSzPct val="60000"/>
              <a:buChar char="■"/>
              <a:defRPr sz="2800"/>
            </a:pPr>
            <a:r>
              <a:rPr lang="en-US" dirty="0"/>
              <a:t>Infinite loads</a:t>
            </a:r>
            <a:r>
              <a:rPr dirty="0"/>
              <a:t>:</a:t>
            </a:r>
          </a:p>
          <a:p>
            <a:pPr marL="742950" lvl="1" indent="-285750" algn="l">
              <a:spcBef>
                <a:spcPts val="500"/>
              </a:spcBef>
              <a:buClr>
                <a:srgbClr val="91AFBF"/>
              </a:buClr>
              <a:buSzPct val="55000"/>
              <a:buChar char="■"/>
              <a:defRPr sz="2400"/>
            </a:pPr>
            <a:r>
              <a:rPr dirty="0"/>
              <a:t>Speedup</a:t>
            </a:r>
            <a:br>
              <a:rPr dirty="0"/>
            </a:br>
            <a:r>
              <a:rPr dirty="0"/>
              <a:t>= </a:t>
            </a:r>
            <a:r>
              <a:rPr lang="en-US" dirty="0"/>
              <a:t>4</a:t>
            </a:r>
            <a:r>
              <a:rPr dirty="0"/>
              <a:t>n/</a:t>
            </a:r>
            <a:r>
              <a:rPr lang="en-US" dirty="0"/>
              <a:t>(3+n)</a:t>
            </a:r>
            <a:r>
              <a:rPr dirty="0"/>
              <a:t>  ≈ 4</a:t>
            </a:r>
            <a:br>
              <a:rPr dirty="0"/>
            </a:br>
            <a:r>
              <a:rPr dirty="0"/>
              <a:t>= number of stages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0" name="Pipeline Operation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Pipeline Operation</a:t>
            </a:r>
          </a:p>
        </p:txBody>
      </p:sp>
      <p:sp>
        <p:nvSpPr>
          <p:cNvPr id="101" name="Cycle-by-cycle flow of instructions through the pipelined datapath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Cycle-by-cycle flow of instructions through the pipelined datapath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“Single-clock-cycle” pipeline diagram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Shows pipeline usage in a single cycle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Highlight resources used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c.f. “multi-clock-cycle” diagram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Graph of operation over time</a:t>
            </a:r>
          </a:p>
          <a:p>
            <a:r>
              <a:t>We’ll look at “single-clock-cycle” diagrams for load &amp; store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66" name="Pipeline Performance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Pipeline Performance</a:t>
            </a:r>
          </a:p>
        </p:txBody>
      </p:sp>
      <p:sp>
        <p:nvSpPr>
          <p:cNvPr id="67" name="Assume time for stages is…"/>
          <p:cNvSpPr txBox="1">
            <a:spLocks noGrp="1"/>
          </p:cNvSpPr>
          <p:nvPr>
            <p:ph type="body" sz="half" idx="4294967295"/>
          </p:nvPr>
        </p:nvSpPr>
        <p:spPr>
          <a:xfrm>
            <a:off x="684212" y="1125537"/>
            <a:ext cx="8270876" cy="25336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 sz="2800"/>
            </a:pPr>
            <a:r>
              <a:t>Assume time for stages is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100ps for register read or write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200ps for other stages</a:t>
            </a:r>
          </a:p>
          <a:p>
            <a:pPr>
              <a:spcBef>
                <a:spcPts val="600"/>
              </a:spcBef>
              <a:defRPr sz="2800"/>
            </a:pPr>
            <a:r>
              <a:t>Compare pipelined datapath with single-cycle datapath</a:t>
            </a:r>
          </a:p>
        </p:txBody>
      </p:sp>
      <p:graphicFrame>
        <p:nvGraphicFramePr>
          <p:cNvPr id="68" name="Table"/>
          <p:cNvGraphicFramePr/>
          <p:nvPr/>
        </p:nvGraphicFramePr>
        <p:xfrm>
          <a:off x="395287" y="3846512"/>
          <a:ext cx="8353423" cy="224661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97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Instr</a:t>
                      </a:r>
                    </a:p>
                  </a:txBody>
                  <a:tcPr marL="45712" marR="45712" marT="45712" marB="45712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Instr fetch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Register read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ALU op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Memory access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Register write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Total time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lw</a:t>
                      </a:r>
                    </a:p>
                  </a:txBody>
                  <a:tcPr marL="45712" marR="45712" marT="45712" marB="45712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800ps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1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sw</a:t>
                      </a:r>
                    </a:p>
                  </a:txBody>
                  <a:tcPr marL="45712" marR="45712" marT="45712" marB="45712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700ps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R-format</a:t>
                      </a:r>
                    </a:p>
                  </a:txBody>
                  <a:tcPr marL="45712" marR="45712" marT="45712" marB="45712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600ps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637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beq</a:t>
                      </a:r>
                    </a:p>
                  </a:txBody>
                  <a:tcPr marL="45712" marR="45712" marT="45712" marB="45712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500ps</a:t>
                      </a:r>
                    </a:p>
                  </a:txBody>
                  <a:tcPr marL="45712" marR="45712" marT="45712" marB="45712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71" name="f04-27-P374493" descr="f04-27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557337"/>
            <a:ext cx="6621463" cy="462915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Pipeline Performance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Pipeline Performance</a:t>
            </a:r>
          </a:p>
        </p:txBody>
      </p:sp>
      <p:sp>
        <p:nvSpPr>
          <p:cNvPr id="73" name="Single-cycle (Tc= 800ps)"/>
          <p:cNvSpPr txBox="1"/>
          <p:nvPr/>
        </p:nvSpPr>
        <p:spPr>
          <a:xfrm>
            <a:off x="3132137" y="1196975"/>
            <a:ext cx="2597533" cy="403621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800"/>
            </a:pPr>
            <a:r>
              <a:t>Single-cycle (T</a:t>
            </a:r>
            <a:r>
              <a:rPr baseline="-25000"/>
              <a:t>c</a:t>
            </a:r>
            <a:r>
              <a:t>= 800ps)</a:t>
            </a:r>
          </a:p>
        </p:txBody>
      </p:sp>
      <p:sp>
        <p:nvSpPr>
          <p:cNvPr id="74" name="Pipelined (Tc= 200ps)"/>
          <p:cNvSpPr txBox="1"/>
          <p:nvPr/>
        </p:nvSpPr>
        <p:spPr>
          <a:xfrm>
            <a:off x="3276600" y="3644900"/>
            <a:ext cx="2305643" cy="403621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800"/>
            </a:pPr>
            <a:r>
              <a:t>Pipelined (T</a:t>
            </a:r>
            <a:r>
              <a:rPr baseline="-25000"/>
              <a:t>c</a:t>
            </a:r>
            <a:r>
              <a:t>= 200ps)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6" name="Clocking Methodology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Clocking Methodology</a:t>
            </a:r>
          </a:p>
        </p:txBody>
      </p:sp>
      <p:sp>
        <p:nvSpPr>
          <p:cNvPr id="267" name="Combinational logic transforms data during clock cycles…"/>
          <p:cNvSpPr txBox="1">
            <a:spLocks noGrp="1"/>
          </p:cNvSpPr>
          <p:nvPr>
            <p:ph type="body" sz="half" idx="4294967295"/>
          </p:nvPr>
        </p:nvSpPr>
        <p:spPr>
          <a:xfrm>
            <a:off x="684212" y="1125537"/>
            <a:ext cx="8270876" cy="28416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Combinational logic transforms data during clock cycles</a:t>
            </a:r>
          </a:p>
          <a:p>
            <a:pPr marL="742950" lvl="1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Between clock edges</a:t>
            </a:r>
          </a:p>
          <a:p>
            <a:pPr marL="742950" lvl="1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Input from state elements, output to state element</a:t>
            </a:r>
          </a:p>
          <a:p>
            <a:pPr marL="742950" lvl="1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Longest delay determines clock period</a:t>
            </a:r>
          </a:p>
        </p:txBody>
      </p:sp>
      <p:pic>
        <p:nvPicPr>
          <p:cNvPr id="268" name="f04-04-P374493" descr="f04-04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5" y="4581525"/>
            <a:ext cx="2865438" cy="66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f04-03-P374493" descr="f04-03-P374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4437062"/>
            <a:ext cx="3851275" cy="1136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96733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95" name="f04-35-P374493" descr="f04-35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492375"/>
            <a:ext cx="7993063" cy="368141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Pipeline register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Pipeline registers</a:t>
            </a:r>
          </a:p>
        </p:txBody>
      </p:sp>
      <p:sp>
        <p:nvSpPr>
          <p:cNvPr id="97" name="Need registers between stages…"/>
          <p:cNvSpPr txBox="1">
            <a:spLocks noGrp="1"/>
          </p:cNvSpPr>
          <p:nvPr>
            <p:ph type="body" sz="quarter" idx="4294967295"/>
          </p:nvPr>
        </p:nvSpPr>
        <p:spPr>
          <a:xfrm>
            <a:off x="684212" y="1125537"/>
            <a:ext cx="8351838" cy="1306513"/>
          </a:xfrm>
          <a:prstGeom prst="rect">
            <a:avLst/>
          </a:prstGeom>
        </p:spPr>
        <p:txBody>
          <a:bodyPr>
            <a:normAutofit/>
          </a:bodyPr>
          <a:lstStyle>
            <a:lvl2pPr marL="742950" indent="-285750">
              <a:spcBef>
                <a:spcPts val="0"/>
              </a:spcBef>
              <a:buClr>
                <a:srgbClr val="91AFBF"/>
              </a:buClr>
              <a:defRPr sz="2800"/>
            </a:lvl2pPr>
          </a:lstStyle>
          <a:p>
            <a:r>
              <a:t>Need registers between stages</a:t>
            </a:r>
          </a:p>
          <a:p>
            <a:pPr lvl="1"/>
            <a:r>
              <a:t>To hold information produced in previous cycle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72514" y="6451701"/>
            <a:ext cx="29209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14" name="f04-45-P374493" descr="f04-45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1911350"/>
            <a:ext cx="7927975" cy="4308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ingle-Cycle Pipeline Diagram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Single-Cycle Pipeline Diagram</a:t>
            </a:r>
          </a:p>
        </p:txBody>
      </p:sp>
      <p:sp>
        <p:nvSpPr>
          <p:cNvPr id="116" name="State of pipeline in a given cycle"/>
          <p:cNvSpPr txBox="1">
            <a:spLocks noGrp="1"/>
          </p:cNvSpPr>
          <p:nvPr>
            <p:ph type="body" sz="quarter" idx="4294967295"/>
          </p:nvPr>
        </p:nvSpPr>
        <p:spPr>
          <a:xfrm>
            <a:off x="684212" y="1125537"/>
            <a:ext cx="8270876" cy="6477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State of pipeline in </a:t>
            </a:r>
            <a:r>
              <a:rPr lang="en-US" dirty="0"/>
              <a:t>CC5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19" name="f04-36-P374493-IF" descr="f04-36-P374493-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420812"/>
            <a:ext cx="8186738" cy="4395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IF for Load, Store, …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for Load</a:t>
            </a:r>
            <a:r>
              <a:rPr lang="en-US" dirty="0"/>
              <a:t> at CC1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23" name="f04-36-P374493-ID" descr="f04-36-P374493-I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452562"/>
            <a:ext cx="8183563" cy="4383088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ID for Load, Store, …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ID for Load</a:t>
            </a:r>
            <a:r>
              <a:rPr lang="en-US" dirty="0"/>
              <a:t> at CC2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27" name="f04-37-P374493" descr="f04-37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41437"/>
            <a:ext cx="8137525" cy="4462463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EX for Load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EX for Load</a:t>
            </a:r>
            <a:r>
              <a:rPr lang="en-US" dirty="0"/>
              <a:t> at CC3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31" name="f04-38-P374493-MEM" descr="f04-38-P374493-M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463675"/>
            <a:ext cx="8183563" cy="442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MEM for Load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MEM for Load</a:t>
            </a:r>
            <a:r>
              <a:rPr lang="en-US" dirty="0"/>
              <a:t> at CC4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418" name="f04-17-P374493" descr="f04-17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196975"/>
            <a:ext cx="7077461" cy="5499833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Datapath With Control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Datapath With Control</a:t>
            </a:r>
          </a:p>
        </p:txBody>
      </p:sp>
    </p:spTree>
    <p:extLst>
      <p:ext uri="{BB962C8B-B14F-4D97-AF65-F5344CB8AC3E}">
        <p14:creationId xmlns:p14="http://schemas.microsoft.com/office/powerpoint/2010/main" val="319944096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135" name="f04-38-P374493-WB" descr="f04-38-P374493-W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511300"/>
            <a:ext cx="8191500" cy="431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WB for Load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WB for Load</a:t>
            </a:r>
            <a:r>
              <a:rPr lang="en-US" dirty="0"/>
              <a:t> at CC5</a:t>
            </a:r>
            <a:endParaRPr dirty="0"/>
          </a:p>
        </p:txBody>
      </p:sp>
      <p:sp>
        <p:nvSpPr>
          <p:cNvPr id="137" name="Oval"/>
          <p:cNvSpPr/>
          <p:nvPr/>
        </p:nvSpPr>
        <p:spPr>
          <a:xfrm>
            <a:off x="3059112" y="4076700"/>
            <a:ext cx="865188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>
              <a:defRPr sz="1800"/>
            </a:pPr>
            <a:endParaRPr/>
          </a:p>
        </p:txBody>
      </p:sp>
      <p:grpSp>
        <p:nvGrpSpPr>
          <p:cNvPr id="141" name="Group"/>
          <p:cNvGrpSpPr/>
          <p:nvPr/>
        </p:nvGrpSpPr>
        <p:grpSpPr>
          <a:xfrm>
            <a:off x="1187450" y="4632341"/>
            <a:ext cx="1785955" cy="1336483"/>
            <a:chOff x="0" y="0"/>
            <a:chExt cx="1785954" cy="1336482"/>
          </a:xfrm>
        </p:grpSpPr>
        <p:sp>
          <p:nvSpPr>
            <p:cNvPr id="138" name="Rectangle"/>
            <p:cNvSpPr/>
            <p:nvPr/>
          </p:nvSpPr>
          <p:spPr>
            <a:xfrm>
              <a:off x="0" y="452420"/>
              <a:ext cx="1063625" cy="865189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/>
              </a:pPr>
              <a:endParaRPr/>
            </a:p>
          </p:txBody>
        </p:sp>
        <p:sp>
          <p:nvSpPr>
            <p:cNvPr id="139" name="Line"/>
            <p:cNvSpPr/>
            <p:nvPr/>
          </p:nvSpPr>
          <p:spPr>
            <a:xfrm flipH="1">
              <a:off x="1139802" y="-1"/>
              <a:ext cx="646153" cy="5667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Wrong register number"/>
            <p:cNvSpPr txBox="1"/>
            <p:nvPr/>
          </p:nvSpPr>
          <p:spPr>
            <a:xfrm>
              <a:off x="0" y="452420"/>
              <a:ext cx="1063625" cy="884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/>
              </a:pPr>
              <a:r>
                <a:t>Wrong</a:t>
              </a:r>
              <a:br/>
              <a:r>
                <a:t>register</a:t>
              </a:r>
              <a:br/>
              <a:r>
                <a:t>number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2" animBg="1" advAuto="0"/>
      <p:bldP spid="141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144" name="f04-41-P374493" descr="f04-41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7" y="2057400"/>
            <a:ext cx="8183563" cy="37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orrected Datapath for Load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Corrected Datapath for Load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148" name="f04-39-P374493" descr="f04-39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46200"/>
            <a:ext cx="8137525" cy="447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EX for Store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EX for Store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152" name="f04-40-P374493-MEM" descr="f04-40-P374493-M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14462"/>
            <a:ext cx="8183563" cy="442595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MEM for Store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MEM for Store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156" name="f04-40-P374493-WB" descr="f04-40-P374493-W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520825"/>
            <a:ext cx="8191500" cy="428148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WB for Store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WB for Store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160" name="f04-45-P374493" descr="f04-45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1911350"/>
            <a:ext cx="7927975" cy="430847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ingle-Cycle Pipeline Diagram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Single-Cycle Pipeline Diagram</a:t>
            </a:r>
          </a:p>
        </p:txBody>
      </p:sp>
      <p:sp>
        <p:nvSpPr>
          <p:cNvPr id="162" name="State of pipeline in a given cycle"/>
          <p:cNvSpPr txBox="1">
            <a:spLocks noGrp="1"/>
          </p:cNvSpPr>
          <p:nvPr>
            <p:ph type="body" sz="quarter" idx="4294967295"/>
          </p:nvPr>
        </p:nvSpPr>
        <p:spPr>
          <a:xfrm>
            <a:off x="684212" y="1125537"/>
            <a:ext cx="8270876" cy="6477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State of pipeline </a:t>
            </a:r>
            <a:r>
              <a:rPr lang="en-US" dirty="0"/>
              <a:t>at CC5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165" name="f04-46-P374493" descr="f04-46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84312"/>
            <a:ext cx="8015288" cy="451167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Pipelined Control (Simplified)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Pipelined Control (Simplified)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f04-48-9780124077263" descr="f04-48-97801240772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4" y="1471612"/>
            <a:ext cx="8091447" cy="286545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ontrol Signals"/>
          <p:cNvSpPr txBox="1">
            <a:spLocks noGrp="1"/>
          </p:cNvSpPr>
          <p:nvPr>
            <p:ph type="title" idx="4294967295"/>
          </p:nvPr>
        </p:nvSpPr>
        <p:spPr>
          <a:xfrm>
            <a:off x="569912" y="1968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Control Signals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f04-49-9780124077263" descr="f04-49-97801240772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54" y="2209800"/>
            <a:ext cx="7276292" cy="155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ontrol Signals"/>
          <p:cNvSpPr txBox="1">
            <a:spLocks noGrp="1"/>
          </p:cNvSpPr>
          <p:nvPr>
            <p:ph type="title" idx="4294967295"/>
          </p:nvPr>
        </p:nvSpPr>
        <p:spPr>
          <a:xfrm>
            <a:off x="569912" y="1968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Control Signals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75" name="Rectang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Truth Table for Pipeline Control</a:t>
            </a:r>
          </a:p>
        </p:txBody>
      </p:sp>
      <p:pic>
        <p:nvPicPr>
          <p:cNvPr id="17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1692275"/>
            <a:ext cx="4249315" cy="103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76" y="1574800"/>
            <a:ext cx="4898194" cy="1089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ED7A-B7C2-B14D-81D8-DCC3FD4C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</a:t>
            </a:r>
            <a:r>
              <a:rPr lang="ko-KR" altLang="en-US" dirty="0"/>
              <a:t> 을 하려면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F0D5F-62E3-D942-87EB-0A9EB58EC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load </a:t>
            </a:r>
            <a:r>
              <a:rPr lang="ko-KR" altLang="en-US" dirty="0" err="1"/>
              <a:t>를</a:t>
            </a:r>
            <a:r>
              <a:rPr lang="ko-KR" altLang="en-US" dirty="0"/>
              <a:t> 여러 개의 </a:t>
            </a:r>
            <a:r>
              <a:rPr lang="en-US" altLang="ko-KR" dirty="0"/>
              <a:t>sub-task </a:t>
            </a:r>
            <a:r>
              <a:rPr lang="ko-KR" altLang="en-US" dirty="0"/>
              <a:t>로 나누어야 함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sub-task </a:t>
            </a:r>
            <a:r>
              <a:rPr lang="ko-KR" altLang="en-US" dirty="0"/>
              <a:t>는 </a:t>
            </a:r>
            <a:r>
              <a:rPr lang="en-US" altLang="ko-KR" dirty="0"/>
              <a:t>1-clock cycle </a:t>
            </a:r>
            <a:r>
              <a:rPr lang="ko-KR" altLang="en-US" dirty="0"/>
              <a:t>에 수행된다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890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180" name="f04-50-P374493" descr="f04-50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706" y="1971675"/>
            <a:ext cx="5462588" cy="340201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Pipelined Control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Pipelined Control</a:t>
            </a:r>
          </a:p>
        </p:txBody>
      </p:sp>
      <p:sp>
        <p:nvSpPr>
          <p:cNvPr id="182" name="Control signals derived from instruction…"/>
          <p:cNvSpPr txBox="1">
            <a:spLocks noGrp="1"/>
          </p:cNvSpPr>
          <p:nvPr>
            <p:ph type="body" sz="quarter" idx="4294967295"/>
          </p:nvPr>
        </p:nvSpPr>
        <p:spPr>
          <a:xfrm>
            <a:off x="684212" y="1125537"/>
            <a:ext cx="8270876" cy="1150938"/>
          </a:xfrm>
          <a:prstGeom prst="rect">
            <a:avLst/>
          </a:prstGeom>
        </p:spPr>
        <p:txBody>
          <a:bodyPr>
            <a:normAutofit/>
          </a:bodyPr>
          <a:lstStyle>
            <a:lvl2pPr marL="742950" indent="-285750">
              <a:spcBef>
                <a:spcPts val="0"/>
              </a:spcBef>
              <a:buClr>
                <a:srgbClr val="91AFBF"/>
              </a:buClr>
              <a:defRPr sz="2800"/>
            </a:lvl2pPr>
          </a:lstStyle>
          <a:p>
            <a:r>
              <a:t>Control signals derived from instruction</a:t>
            </a:r>
          </a:p>
          <a:p>
            <a:pPr lvl="1"/>
            <a:r>
              <a:t>As in single-cycle implementation</a:t>
            </a:r>
          </a:p>
        </p:txBody>
      </p:sp>
      <p:pic>
        <p:nvPicPr>
          <p:cNvPr id="183" name="f04-49-9780124077263" descr="f04-49-97801240772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19" y="5457199"/>
            <a:ext cx="6818537" cy="1456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186" name="f04-51-P374493" descr="f04-51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125537"/>
            <a:ext cx="7362826" cy="5227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Pipelined Control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Pipelined Control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2" name="MIPS Pipeline"/>
          <p:cNvSpPr txBox="1">
            <a:spLocks noGrp="1"/>
          </p:cNvSpPr>
          <p:nvPr>
            <p:ph type="title" idx="4294967295"/>
          </p:nvPr>
        </p:nvSpPr>
        <p:spPr>
          <a:xfrm>
            <a:off x="689768" y="146050"/>
            <a:ext cx="8259764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MIPS Pipeline</a:t>
            </a:r>
          </a:p>
        </p:txBody>
      </p:sp>
      <p:sp>
        <p:nvSpPr>
          <p:cNvPr id="63" name="Five stages, one step per stage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09600" indent="-609600"/>
            <a:r>
              <a:t>Five stages, one step per stage</a:t>
            </a:r>
          </a:p>
          <a:p>
            <a:pPr marL="990600" lvl="1" indent="-533400">
              <a:spcBef>
                <a:spcPts val="0"/>
              </a:spcBef>
              <a:buClr>
                <a:srgbClr val="91AFBF"/>
              </a:buClr>
              <a:buSzPct val="100000"/>
              <a:buAutoNum type="arabicPeriod"/>
              <a:defRPr sz="2800"/>
            </a:pPr>
            <a:r>
              <a:t>IF: Instruction fetch from memory</a:t>
            </a:r>
          </a:p>
          <a:p>
            <a:pPr marL="990600" lvl="1" indent="-533400">
              <a:spcBef>
                <a:spcPts val="0"/>
              </a:spcBef>
              <a:buClr>
                <a:srgbClr val="91AFBF"/>
              </a:buClr>
              <a:buSzPct val="100000"/>
              <a:buAutoNum type="arabicPeriod"/>
              <a:defRPr sz="2800"/>
            </a:pPr>
            <a:r>
              <a:t>ID: Instruction decode &amp; register read</a:t>
            </a:r>
          </a:p>
          <a:p>
            <a:pPr marL="990600" lvl="1" indent="-533400">
              <a:spcBef>
                <a:spcPts val="0"/>
              </a:spcBef>
              <a:buClr>
                <a:srgbClr val="91AFBF"/>
              </a:buClr>
              <a:buSzPct val="100000"/>
              <a:buAutoNum type="arabicPeriod"/>
              <a:defRPr sz="2800"/>
            </a:pPr>
            <a:r>
              <a:t>EX: Execute operation or calculate address</a:t>
            </a:r>
          </a:p>
          <a:p>
            <a:pPr marL="990600" lvl="1" indent="-533400">
              <a:spcBef>
                <a:spcPts val="0"/>
              </a:spcBef>
              <a:buClr>
                <a:srgbClr val="91AFBF"/>
              </a:buClr>
              <a:buSzPct val="100000"/>
              <a:buAutoNum type="arabicPeriod"/>
              <a:defRPr sz="2800"/>
            </a:pPr>
            <a:r>
              <a:t>MEM: Access memory operand</a:t>
            </a:r>
          </a:p>
          <a:p>
            <a:pPr marL="990600" lvl="1" indent="-533400">
              <a:spcBef>
                <a:spcPts val="0"/>
              </a:spcBef>
              <a:buClr>
                <a:srgbClr val="91AFBF"/>
              </a:buClr>
              <a:buSzPct val="100000"/>
              <a:buAutoNum type="arabicPeriod"/>
              <a:defRPr sz="2800"/>
            </a:pPr>
            <a:r>
              <a:t>WB: Write result back to register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1" name="f04-33-P374493" descr="f04-33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96975"/>
            <a:ext cx="7146926" cy="51689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MIPS Pipelined Datapath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MIPS Pipelined Datapath</a:t>
            </a:r>
          </a:p>
        </p:txBody>
      </p:sp>
      <p:sp>
        <p:nvSpPr>
          <p:cNvPr id="83" name="§4.6 Pipelined Datapath and Control"/>
          <p:cNvSpPr txBox="1"/>
          <p:nvPr/>
        </p:nvSpPr>
        <p:spPr>
          <a:xfrm rot="5400000">
            <a:off x="7073790" y="1719547"/>
            <a:ext cx="3789758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1800">
                <a:solidFill>
                  <a:srgbClr val="ECEAAC"/>
                </a:solidFill>
              </a:defRPr>
            </a:lvl1pPr>
          </a:lstStyle>
          <a:p>
            <a:r>
              <a:t>§4.6 Pipelined Datapath and Control</a:t>
            </a:r>
          </a:p>
        </p:txBody>
      </p:sp>
      <p:grpSp>
        <p:nvGrpSpPr>
          <p:cNvPr id="87" name="Group"/>
          <p:cNvGrpSpPr/>
          <p:nvPr/>
        </p:nvGrpSpPr>
        <p:grpSpPr>
          <a:xfrm>
            <a:off x="2124075" y="4765675"/>
            <a:ext cx="1312863" cy="722313"/>
            <a:chOff x="0" y="0"/>
            <a:chExt cx="1312862" cy="722312"/>
          </a:xfrm>
        </p:grpSpPr>
        <p:sp>
          <p:nvSpPr>
            <p:cNvPr id="84" name="Rectangle"/>
            <p:cNvSpPr/>
            <p:nvPr/>
          </p:nvSpPr>
          <p:spPr>
            <a:xfrm>
              <a:off x="0" y="392112"/>
              <a:ext cx="571501" cy="330201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1400"/>
              </a:pPr>
              <a:endParaRPr/>
            </a:p>
          </p:txBody>
        </p:sp>
        <p:sp>
          <p:nvSpPr>
            <p:cNvPr id="85" name="Line"/>
            <p:cNvSpPr/>
            <p:nvPr/>
          </p:nvSpPr>
          <p:spPr>
            <a:xfrm flipH="1">
              <a:off x="647700" y="0"/>
              <a:ext cx="665163" cy="5064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WB"/>
            <p:cNvSpPr txBox="1"/>
            <p:nvPr/>
          </p:nvSpPr>
          <p:spPr>
            <a:xfrm>
              <a:off x="0" y="392112"/>
              <a:ext cx="571501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1400"/>
              </a:lvl1pPr>
            </a:lstStyle>
            <a:p>
              <a:r>
                <a:t>WB</a:t>
              </a:r>
            </a:p>
          </p:txBody>
        </p:sp>
      </p:grpSp>
      <p:grpSp>
        <p:nvGrpSpPr>
          <p:cNvPr id="91" name="Group"/>
          <p:cNvGrpSpPr/>
          <p:nvPr/>
        </p:nvGrpSpPr>
        <p:grpSpPr>
          <a:xfrm>
            <a:off x="395287" y="4067177"/>
            <a:ext cx="998552" cy="555623"/>
            <a:chOff x="0" y="0"/>
            <a:chExt cx="998550" cy="555622"/>
          </a:xfrm>
        </p:grpSpPr>
        <p:sp>
          <p:nvSpPr>
            <p:cNvPr id="88" name="Rectangle"/>
            <p:cNvSpPr/>
            <p:nvPr/>
          </p:nvSpPr>
          <p:spPr>
            <a:xfrm>
              <a:off x="0" y="225422"/>
              <a:ext cx="650875" cy="330201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1400"/>
              </a:pPr>
              <a:endParaRPr/>
            </a:p>
          </p:txBody>
        </p:sp>
        <p:sp>
          <p:nvSpPr>
            <p:cNvPr id="89" name="Line"/>
            <p:cNvSpPr/>
            <p:nvPr/>
          </p:nvSpPr>
          <p:spPr>
            <a:xfrm flipH="1">
              <a:off x="727081" y="-1"/>
              <a:ext cx="271470" cy="3397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MEM"/>
            <p:cNvSpPr txBox="1"/>
            <p:nvPr/>
          </p:nvSpPr>
          <p:spPr>
            <a:xfrm>
              <a:off x="0" y="225422"/>
              <a:ext cx="650875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1400"/>
              </a:lvl1pPr>
            </a:lstStyle>
            <a:p>
              <a:r>
                <a:t>MEM</a:t>
              </a:r>
            </a:p>
          </p:txBody>
        </p:sp>
      </p:grpSp>
      <p:sp>
        <p:nvSpPr>
          <p:cNvPr id="92" name="Right-to-left flow leads to hazards"/>
          <p:cNvSpPr txBox="1"/>
          <p:nvPr/>
        </p:nvSpPr>
        <p:spPr>
          <a:xfrm>
            <a:off x="179387" y="5013325"/>
            <a:ext cx="1512888" cy="8935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1800"/>
            </a:lvl1pPr>
          </a:lstStyle>
          <a:p>
            <a:r>
              <a:t>Right-to-left flow leads to hazards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4" name="f04-43-P374493" descr="f04-43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1849437"/>
            <a:ext cx="6337301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Multi-Cycle Pipeline Diagram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Multi-Cycle Pipeline Diagram</a:t>
            </a:r>
          </a:p>
        </p:txBody>
      </p:sp>
      <p:sp>
        <p:nvSpPr>
          <p:cNvPr id="106" name="Form showing resource usage"/>
          <p:cNvSpPr txBox="1">
            <a:spLocks noGrp="1"/>
          </p:cNvSpPr>
          <p:nvPr>
            <p:ph type="body" sz="quarter" idx="4294967295"/>
          </p:nvPr>
        </p:nvSpPr>
        <p:spPr>
          <a:xfrm>
            <a:off x="684212" y="1125537"/>
            <a:ext cx="8270876" cy="690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Form showing resource usage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8EB4-CD98-EE46-A0C7-45F6F08A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 from movie “interstellar”(2014)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CCE6E-A3B0-C744-92DF-A62404EB0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93F33-9B0A-C34E-A6E5-B3692F03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828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09" name="Multi-Cycle Pipeline Diagram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Multi-Cycle Pipeline Diagram</a:t>
            </a:r>
          </a:p>
        </p:txBody>
      </p:sp>
      <p:sp>
        <p:nvSpPr>
          <p:cNvPr id="110" name="Traditional form"/>
          <p:cNvSpPr txBox="1">
            <a:spLocks noGrp="1"/>
          </p:cNvSpPr>
          <p:nvPr>
            <p:ph type="body" sz="quarter" idx="4294967295"/>
          </p:nvPr>
        </p:nvSpPr>
        <p:spPr>
          <a:xfrm>
            <a:off x="684212" y="1125537"/>
            <a:ext cx="8270876" cy="690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Traditional form</a:t>
            </a:r>
          </a:p>
        </p:txBody>
      </p:sp>
      <p:pic>
        <p:nvPicPr>
          <p:cNvPr id="111" name="f04-44-P374493" descr="f04-44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2060575"/>
            <a:ext cx="6672263" cy="2684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72514" y="6451701"/>
            <a:ext cx="292099" cy="28882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14" name="f04-45-P374493" descr="f04-45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1911350"/>
            <a:ext cx="7927975" cy="4308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ingle-Cycle Pipeline Diagram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Single-Cycle Pipeline Diagram</a:t>
            </a:r>
          </a:p>
        </p:txBody>
      </p:sp>
      <p:sp>
        <p:nvSpPr>
          <p:cNvPr id="116" name="State of pipeline in a given cycle"/>
          <p:cNvSpPr txBox="1">
            <a:spLocks noGrp="1"/>
          </p:cNvSpPr>
          <p:nvPr>
            <p:ph type="body" sz="quarter" idx="4294967295"/>
          </p:nvPr>
        </p:nvSpPr>
        <p:spPr>
          <a:xfrm>
            <a:off x="684212" y="1125537"/>
            <a:ext cx="8270876" cy="6477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State of pipeline in a given cycle</a:t>
            </a:r>
            <a:r>
              <a:rPr lang="en-US" dirty="0"/>
              <a:t> (CC5)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08128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od4e">
  <a:themeElements>
    <a:clrScheme name="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od4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d4e">
  <a:themeElements>
    <a:clrScheme name="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od4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439</Words>
  <Application>Microsoft Macintosh PowerPoint</Application>
  <PresentationFormat>On-screen Show (4:3)</PresentationFormat>
  <Paragraphs>135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Corbel</vt:lpstr>
      <vt:lpstr>Times New Roman</vt:lpstr>
      <vt:lpstr>Wingdings</vt:lpstr>
      <vt:lpstr>cod4e</vt:lpstr>
      <vt:lpstr>Pipelining Analogy</vt:lpstr>
      <vt:lpstr>Datapath With Control</vt:lpstr>
      <vt:lpstr>Pipelining 을 하려면</vt:lpstr>
      <vt:lpstr>MIPS Pipeline</vt:lpstr>
      <vt:lpstr>MIPS Pipelined Datapath</vt:lpstr>
      <vt:lpstr>Multi-Cycle Pipeline Diagram</vt:lpstr>
      <vt:lpstr>tesseract from movie “interstellar”(2014) </vt:lpstr>
      <vt:lpstr>Multi-Cycle Pipeline Diagram</vt:lpstr>
      <vt:lpstr>Single-Cycle Pipeline Diagram</vt:lpstr>
      <vt:lpstr>Pipeline Operation</vt:lpstr>
      <vt:lpstr>Pipeline Performance</vt:lpstr>
      <vt:lpstr>Pipeline Performance</vt:lpstr>
      <vt:lpstr>Clocking Methodology</vt:lpstr>
      <vt:lpstr>Pipeline registers</vt:lpstr>
      <vt:lpstr>Single-Cycle Pipeline Diagram</vt:lpstr>
      <vt:lpstr>IF for Load at CC1</vt:lpstr>
      <vt:lpstr>ID for Load at CC2</vt:lpstr>
      <vt:lpstr>EX for Load at CC3</vt:lpstr>
      <vt:lpstr>MEM for Load at CC4</vt:lpstr>
      <vt:lpstr>WB for Load at CC5</vt:lpstr>
      <vt:lpstr>Corrected Datapath for Load</vt:lpstr>
      <vt:lpstr>EX for Store</vt:lpstr>
      <vt:lpstr>MEM for Store</vt:lpstr>
      <vt:lpstr>WB for Store</vt:lpstr>
      <vt:lpstr>Single-Cycle Pipeline Diagram</vt:lpstr>
      <vt:lpstr>Pipelined Control (Simplified)</vt:lpstr>
      <vt:lpstr>Control Signals</vt:lpstr>
      <vt:lpstr>Control Signals</vt:lpstr>
      <vt:lpstr>Truth Table for Pipeline Control</vt:lpstr>
      <vt:lpstr>Pipelined Control</vt:lpstr>
      <vt:lpstr>Pipelined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Pipelining Analogy</dc:title>
  <cp:lastModifiedBy>(소프트웨어전공)임은진</cp:lastModifiedBy>
  <cp:revision>6</cp:revision>
  <dcterms:modified xsi:type="dcterms:W3CDTF">2019-11-04T09:43:22Z</dcterms:modified>
</cp:coreProperties>
</file>